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Arial Narrow"/>
      <p:regular r:id="rId17"/>
      <p:bold r:id="rId18"/>
      <p:italic r:id="rId19"/>
      <p:boldItalic r:id="rId20"/>
    </p:embeddedFont>
    <p:embeddedFont>
      <p:font typeface="Average"/>
      <p:regular r:id="rId21"/>
    </p:embeddedFont>
    <p:embeddedFont>
      <p:font typeface="Helvetica Neue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boldItalic.fntdata"/><Relationship Id="rId22" Type="http://schemas.openxmlformats.org/officeDocument/2006/relationships/font" Target="fonts/HelveticaNeue-regular.fntdata"/><Relationship Id="rId21" Type="http://schemas.openxmlformats.org/officeDocument/2006/relationships/font" Target="fonts/Average-regular.fntdata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swald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Oswa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rialNarrow-regular.fntdata"/><Relationship Id="rId16" Type="http://schemas.openxmlformats.org/officeDocument/2006/relationships/slide" Target="slides/slide10.xml"/><Relationship Id="rId19" Type="http://schemas.openxmlformats.org/officeDocument/2006/relationships/font" Target="fonts/ArialNarrow-italic.fntdata"/><Relationship Id="rId18" Type="http://schemas.openxmlformats.org/officeDocument/2006/relationships/font" Target="fonts/ArialNarrow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s.jpl.nasa.gov/resources/4845/high-resolution-self-portrait-by-curiosity-rover-arm-camera/?site=msl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57a3a559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https://www.jpl.nasa.gov/spaceimages/details.php?id=PIA17447</a:t>
            </a:r>
            <a:endParaRPr/>
          </a:p>
        </p:txBody>
      </p:sp>
      <p:sp>
        <p:nvSpPr>
          <p:cNvPr id="115" name="Google Shape;115;g757a3a559d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8d2f1235332234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8d2f1235332234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57b2193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57b2193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https://mars.jpl.nasa.gov/resources/4845/high-resolution-self-portrait-by-curiosity-rover-arm-camera/?site=msl</a:t>
            </a:r>
            <a:r>
              <a:rPr lang="en"/>
              <a:t> bottom picture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7ffebcf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7ffebcf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Poifect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https://mars.jpl.nasa.gov/resources/4845/high-resolution-self-portrait-by-curiosity-rover-arm-camera/?site=msl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7a3a55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7a3a55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https://mars.jpl.nasa.gov/mer/gallery/press/spirit/20040318a/10-JG-04-hills-A074R1.jpg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7ffeb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57ffeb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7b2193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57b2193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7a3a559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7a3a559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7a3a55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7a3a55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7a3a559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7a3a559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https://mars.nasa.gov/internal_resources/584/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/>
          <p:nvPr/>
        </p:nvSpPr>
        <p:spPr>
          <a:xfrm>
            <a:off x="5" y="-2"/>
            <a:ext cx="2937900" cy="5160300"/>
          </a:xfrm>
          <a:prstGeom prst="rect">
            <a:avLst/>
          </a:prstGeom>
          <a:solidFill>
            <a:srgbClr val="FF0000">
              <a:alpha val="78820"/>
            </a:srgbClr>
          </a:solidFill>
          <a:ln>
            <a:noFill/>
          </a:ln>
        </p:spPr>
        <p:txBody>
          <a:bodyPr anchorCtr="0" anchor="ctr" bIns="45700" lIns="457200" spcFirstLastPara="1" rIns="18287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3183467" y="558800"/>
            <a:ext cx="55032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810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810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type="title"/>
          </p:nvPr>
        </p:nvSpPr>
        <p:spPr>
          <a:xfrm>
            <a:off x="254005" y="558802"/>
            <a:ext cx="24045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 Light"/>
              <a:buNone/>
              <a:defRPr b="0" i="0" sz="2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754534" y="4952989"/>
            <a:ext cx="296400" cy="207600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457200" y="475388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722313" y="1876504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722313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N6hswVlPYMZ3KKZVWeNwdblFJt-Al-30/view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qkLyMj6PhDFWh4x5rkA0yq281HtDDfZ5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/>
        </p:nvSpPr>
        <p:spPr>
          <a:xfrm>
            <a:off x="0" y="152388"/>
            <a:ext cx="8934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Autonomous Navigation</a:t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" name="Google Shape;118;p29"/>
          <p:cNvPicPr preferRelativeResize="0"/>
          <p:nvPr/>
        </p:nvPicPr>
        <p:blipFill rotWithShape="1">
          <a:blip r:embed="rId4">
            <a:alphaModFix/>
          </a:blip>
          <a:srcRect b="0" l="2343" r="0" t="0"/>
          <a:stretch/>
        </p:blipFill>
        <p:spPr>
          <a:xfrm>
            <a:off x="7558198" y="3700300"/>
            <a:ext cx="1328051" cy="11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 txBox="1"/>
          <p:nvPr/>
        </p:nvSpPr>
        <p:spPr>
          <a:xfrm>
            <a:off x="0" y="2104300"/>
            <a:ext cx="6996600" cy="1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</a:t>
            </a: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28 | ECE Department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Linden Vo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 Lam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 Crawley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Brian He 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Kelly Lee</a:t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29"/>
          <p:cNvSpPr/>
          <p:nvPr/>
        </p:nvSpPr>
        <p:spPr>
          <a:xfrm>
            <a:off x="63000" y="1026175"/>
            <a:ext cx="6668400" cy="4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0" y="67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Goal</a:t>
            </a:r>
            <a:endParaRPr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30"/>
          <p:cNvSpPr txBox="1"/>
          <p:nvPr>
            <p:ph idx="1" type="body"/>
          </p:nvPr>
        </p:nvSpPr>
        <p:spPr>
          <a:xfrm>
            <a:off x="311700" y="1904225"/>
            <a:ext cx="85206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and build a rover capable of autonomously traversing Mars-like terrain using visual and inertial navigation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title"/>
          </p:nvPr>
        </p:nvSpPr>
        <p:spPr>
          <a:xfrm>
            <a:off x="0" y="221375"/>
            <a:ext cx="209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Capabilities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31"/>
          <p:cNvSpPr txBox="1"/>
          <p:nvPr>
            <p:ph idx="1" type="body"/>
          </p:nvPr>
        </p:nvSpPr>
        <p:spPr>
          <a:xfrm>
            <a:off x="0" y="895750"/>
            <a:ext cx="6163500" cy="27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</a:pPr>
            <a:r>
              <a:rPr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 GPS coordinate, the rover will drive itself to that coordinate</a:t>
            </a:r>
            <a:endParaRPr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</a:pPr>
            <a:r>
              <a:rPr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rover will be able to navigate around obstacles blocking its path</a:t>
            </a:r>
            <a:endParaRPr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</a:pPr>
            <a:r>
              <a:rPr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also will be able to drive between two posts that are 5m apart </a:t>
            </a:r>
            <a:endParaRPr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AutoNum type="arabicPeriod"/>
            </a:pPr>
            <a:r>
              <a:rPr lang="en"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Lastly, the rover will be able to detect an AR tag on a post and navigate towards it</a:t>
            </a:r>
            <a:endParaRPr sz="1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2"/>
          <p:cNvPicPr preferRelativeResize="0"/>
          <p:nvPr/>
        </p:nvPicPr>
        <p:blipFill rotWithShape="1">
          <a:blip r:embed="rId4">
            <a:alphaModFix/>
          </a:blip>
          <a:srcRect b="0" l="0" r="0" t="-1440"/>
          <a:stretch/>
        </p:blipFill>
        <p:spPr>
          <a:xfrm>
            <a:off x="1834225" y="-99150"/>
            <a:ext cx="5475551" cy="53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2"/>
          <p:cNvSpPr txBox="1"/>
          <p:nvPr/>
        </p:nvSpPr>
        <p:spPr>
          <a:xfrm>
            <a:off x="5330950" y="949025"/>
            <a:ext cx="3637200" cy="4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3" title="video-157422539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Intel RealSense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34"/>
          <p:cNvSpPr txBox="1"/>
          <p:nvPr>
            <p:ph idx="1" type="body"/>
          </p:nvPr>
        </p:nvSpPr>
        <p:spPr>
          <a:xfrm>
            <a:off x="4114800" y="1190500"/>
            <a:ext cx="4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Recognition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Distance Sensing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1663"/>
            <a:ext cx="3564875" cy="377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Intel Realsense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3044"/>
            <a:ext cx="9144001" cy="273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6" title="realsense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311700" y="18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Next Steps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311700" y="953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 Jetson TX2 with ESP32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hink about weather conditions on Mars and how to best keep stable </a:t>
            </a: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temperatures </a:t>
            </a: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the Rover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Simulate Mars-like weather conditions on the Rover in testing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different power supplies and trade-offs</a:t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